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7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5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4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3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6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0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4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0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293A-BC46-4A0C-BB67-7BDE2932C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C276F-F7CE-49E3-9C87-D0553D3CA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eotQ32xZQ0" TargetMode="External"/><Relationship Id="rId2" Type="http://schemas.openxmlformats.org/officeDocument/2006/relationships/hyperlink" Target="https://www.youtube.com/watch?v=0DA7Wtz1dd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0267" y="1128889"/>
            <a:ext cx="11153421" cy="50480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INSTRUCTIVO.</a:t>
            </a:r>
          </a:p>
          <a:p>
            <a:pPr marL="0" indent="0" algn="just">
              <a:buNone/>
            </a:pPr>
            <a:r>
              <a:rPr lang="es-CL" dirty="0"/>
              <a:t>Alumnos producto de la contingencia es importante que te apoyes académicamente de los textos, material </a:t>
            </a:r>
            <a:r>
              <a:rPr lang="es-CL" dirty="0" smtClean="0"/>
              <a:t>M</a:t>
            </a:r>
          </a:p>
          <a:p>
            <a:pPr marL="0" indent="0" algn="just">
              <a:buNone/>
            </a:pPr>
            <a:endParaRPr lang="es-CL"/>
          </a:p>
          <a:p>
            <a:pPr marL="0" indent="0" algn="just">
              <a:buNone/>
            </a:pPr>
            <a:r>
              <a:rPr lang="es-CL" smtClean="0"/>
              <a:t>ineduc</a:t>
            </a:r>
            <a:r>
              <a:rPr lang="es-CL" dirty="0"/>
              <a:t>, guías y también  la plataforma de nuestro colegio.</a:t>
            </a:r>
          </a:p>
          <a:p>
            <a:pPr marL="0" indent="0" algn="just">
              <a:buNone/>
            </a:pPr>
            <a:r>
              <a:rPr lang="es-CL" dirty="0"/>
              <a:t>Lee atentamente lo teórico para que desarrolles correctamente la parte práctica en su cuaderno.</a:t>
            </a:r>
          </a:p>
          <a:p>
            <a:pPr marL="0" indent="0" algn="just">
              <a:buNone/>
            </a:pPr>
            <a:r>
              <a:rPr lang="es-CL" dirty="0"/>
              <a:t>Y lo mas importante es que se cuiden a ustedes y su entorno siguiendo las simples indicaciones de NO salir de casa y mantener un higiene y desinfección constante.</a:t>
            </a:r>
          </a:p>
          <a:p>
            <a:pPr marL="0" indent="0" algn="just">
              <a:buNone/>
            </a:pPr>
            <a:r>
              <a:rPr lang="es-CL" dirty="0"/>
              <a:t>Saludos.</a:t>
            </a:r>
          </a:p>
          <a:p>
            <a:pPr algn="just"/>
            <a:r>
              <a:rPr lang="es-CL" dirty="0" smtClean="0"/>
              <a:t>Hay </a:t>
            </a:r>
            <a:r>
              <a:rPr lang="es-CL" dirty="0"/>
              <a:t>al final de la guía apoyo de internet con sus respectivos link.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n 3" descr="mhtml:file://C:\Documents%20and%20Settings\Patricia\Escritorio\2012%20logo%20colegio%20modificado_JPG%20-%20Gmail.mht!https://mail.google.com/mail/?attid=0.1&amp;disp=emb&amp;view=att&amp;th=134e6db9ec17c4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81" y="185243"/>
            <a:ext cx="2803525" cy="6229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6468533" y="496711"/>
            <a:ext cx="436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Departamento Matemática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9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11577"/>
            <a:ext cx="9144000" cy="717726"/>
          </a:xfrm>
        </p:spPr>
        <p:txBody>
          <a:bodyPr>
            <a:normAutofit/>
          </a:bodyPr>
          <a:lstStyle/>
          <a:p>
            <a:r>
              <a:rPr lang="es-CL" sz="1200" b="1" dirty="0" smtClean="0"/>
              <a:t>UNIDAD PENDIENTE 2019</a:t>
            </a:r>
            <a:br>
              <a:rPr lang="es-CL" sz="1200" b="1" dirty="0" smtClean="0"/>
            </a:br>
            <a:r>
              <a:rPr lang="es-CL" sz="1200" b="1" dirty="0" smtClean="0"/>
              <a:t>ESTADISTICA Y PROBABILIDADES  8° BÁSICO</a:t>
            </a:r>
            <a:endParaRPr lang="en-US" sz="1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1865" y="1629303"/>
            <a:ext cx="10803467" cy="444411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CL" sz="1400" dirty="0" smtClean="0"/>
              <a:t>Recordemos que estábamos trabajando en la construcción de tablas de frecuencia, para ello un recordatorio de dicho contenido.</a:t>
            </a:r>
          </a:p>
          <a:p>
            <a:pPr algn="l"/>
            <a:endParaRPr lang="es-CL" sz="1400" dirty="0"/>
          </a:p>
          <a:p>
            <a:pPr algn="l"/>
            <a:endParaRPr lang="es-CL" sz="1400" dirty="0" smtClean="0"/>
          </a:p>
          <a:p>
            <a:pPr algn="l"/>
            <a:endParaRPr lang="es-CL" sz="1400" dirty="0"/>
          </a:p>
          <a:p>
            <a:pPr algn="l"/>
            <a:endParaRPr lang="es-CL" sz="1400" dirty="0" smtClean="0"/>
          </a:p>
          <a:p>
            <a:pPr algn="l"/>
            <a:r>
              <a:rPr lang="es-CL" sz="1400" dirty="0" smtClean="0"/>
              <a:t>V : es el dato que nos entregan que lo ordenamos de menor a mayor.</a:t>
            </a:r>
          </a:p>
          <a:p>
            <a:pPr algn="l"/>
            <a:r>
              <a:rPr lang="es-CL" sz="1400" dirty="0" smtClean="0"/>
              <a:t>FA: es la cantidad  de cada dato entregado. ( la suma de las FA debe coincidir con el total de datos entregados)</a:t>
            </a:r>
          </a:p>
          <a:p>
            <a:pPr algn="l"/>
            <a:r>
              <a:rPr lang="es-CL" sz="1400" dirty="0" smtClean="0"/>
              <a:t>FAA: se repite la primera FA y luego sumamos diagonalmente. ( La ultima FAA debe coincidir con la suma de FA)</a:t>
            </a:r>
          </a:p>
          <a:p>
            <a:pPr algn="l"/>
            <a:r>
              <a:rPr lang="es-CL" sz="1400" dirty="0" smtClean="0"/>
              <a:t>FR: es la división de cada FA con el total de datos. ( usaremos dos decimales y la suma de todas las FR debe ser uno o muy próximo a el.)</a:t>
            </a:r>
          </a:p>
          <a:p>
            <a:pPr algn="l"/>
            <a:r>
              <a:rPr lang="es-CL" sz="1400" dirty="0" smtClean="0"/>
              <a:t>FRA: se repita la primera FR y luego se suman diagonalmente, ( La ultima FRA debe coincidir con la suma de las FR)</a:t>
            </a:r>
          </a:p>
          <a:p>
            <a:pPr algn="l"/>
            <a:r>
              <a:rPr lang="es-CL" sz="1400" dirty="0" smtClean="0"/>
              <a:t>FP: Se multiplica cada FR por 100 . ( la suma de las FP debe ser 100 o muy próximo a 100)</a:t>
            </a:r>
          </a:p>
          <a:p>
            <a:pPr algn="l"/>
            <a:r>
              <a:rPr lang="es-CL" sz="1400" dirty="0" smtClean="0"/>
              <a:t>FPA: SE repite la primera FP y luego se suman diagonalmente. ( La ultima FPA debe coincidir con la suma de las FP)</a:t>
            </a:r>
          </a:p>
          <a:p>
            <a:pPr algn="l"/>
            <a:r>
              <a:rPr lang="es-CL" sz="1400" dirty="0" smtClean="0"/>
              <a:t>MODA: dato que mas se repite.</a:t>
            </a:r>
          </a:p>
          <a:p>
            <a:pPr algn="l"/>
            <a:r>
              <a:rPr lang="es-CL" sz="1400" dirty="0" smtClean="0"/>
              <a:t>MEDIA: PROMEDIO QUE SE OBTIENE DE LA SIGUIENTE MANERA: Se multiplica cada V con su FA para luego sumarlas y dividirla con el total de datos.</a:t>
            </a:r>
          </a:p>
          <a:p>
            <a:pPr algn="l"/>
            <a:r>
              <a:rPr lang="es-CL" sz="1400" dirty="0" smtClean="0"/>
              <a:t>MEDIANA: Dato central que se obtiene al ordenar los datos.</a:t>
            </a:r>
          </a:p>
          <a:p>
            <a:pPr algn="l"/>
            <a:r>
              <a:rPr lang="es-CL" sz="1400" dirty="0" smtClean="0"/>
              <a:t>(LA MODA, MEDIA Y MEDIANA SE DENOMINAN MEDIDAS DE TENDENCIA CENTRAL).</a:t>
            </a:r>
          </a:p>
        </p:txBody>
      </p:sp>
      <p:pic>
        <p:nvPicPr>
          <p:cNvPr id="4" name="Imagen 3" descr="mhtml:file://C:\Documents%20and%20Settings\Patricia\Escritorio\2012%20logo%20colegio%20modificado_JPG%20-%20Gmail.mht!https://mail.google.com/mail/?attid=0.1&amp;disp=emb&amp;view=att&amp;th=134e6db9ec17c4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7" y="600109"/>
            <a:ext cx="2803525" cy="62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378" y="2122312"/>
            <a:ext cx="5576711" cy="79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4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22489"/>
            <a:ext cx="10515600" cy="54544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dirty="0" smtClean="0"/>
              <a:t>EJEMPLO: Numero de hermanos:</a:t>
            </a:r>
          </a:p>
          <a:p>
            <a:pPr marL="0" indent="0">
              <a:buNone/>
            </a:pPr>
            <a:r>
              <a:rPr lang="es-CL" dirty="0" smtClean="0"/>
              <a:t>0 – 1 – 1 – 0 – 2 -2 -  0 -2 – 2 -3 – 5</a:t>
            </a:r>
            <a:endParaRPr lang="en-US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sz="1400" dirty="0" smtClean="0"/>
              <a:t>Preguntas posibles:</a:t>
            </a:r>
          </a:p>
          <a:p>
            <a:pPr marL="342900" indent="-342900">
              <a:buAutoNum type="arabicParenR"/>
            </a:pPr>
            <a:r>
              <a:rPr lang="es-CL" sz="1400" dirty="0" smtClean="0"/>
              <a:t>A cuantas personas se les consulto: 11</a:t>
            </a:r>
          </a:p>
          <a:p>
            <a:pPr marL="342900" indent="-342900">
              <a:buAutoNum type="arabicParenR"/>
            </a:pPr>
            <a:r>
              <a:rPr lang="es-CL" sz="1400" dirty="0" smtClean="0"/>
              <a:t>Que significa el 9 de la FAA: que hay 9 personas que tienen entre 0 y 2 hermanos</a:t>
            </a:r>
          </a:p>
          <a:p>
            <a:pPr marL="342900" indent="-342900">
              <a:buAutoNum type="arabicParenR"/>
            </a:pPr>
            <a:r>
              <a:rPr lang="es-CL" sz="1400" dirty="0" smtClean="0"/>
              <a:t>Que significa el 36 de la FP: que el 36 % tiene 2 hermanos.</a:t>
            </a:r>
          </a:p>
          <a:p>
            <a:pPr marL="342900" indent="-342900">
              <a:buAutoNum type="arabicParenR"/>
            </a:pPr>
            <a:r>
              <a:rPr lang="es-CL" sz="1400" dirty="0" smtClean="0"/>
              <a:t>Que significa el 2 de FA: que hay dos personas con 1 hermano.</a:t>
            </a:r>
          </a:p>
          <a:p>
            <a:pPr marL="342900" indent="-342900">
              <a:buAutoNum type="arabicParenR"/>
            </a:pPr>
            <a:r>
              <a:rPr lang="es-CL" sz="1400" dirty="0" smtClean="0"/>
              <a:t>Que significa el 45 de la FPA: que el 45 % tiene entre 0 y 1 hermano.</a:t>
            </a:r>
          </a:p>
          <a:p>
            <a:pPr marL="342900" indent="-342900">
              <a:buAutoNum type="arabicParenR"/>
            </a:pPr>
            <a:r>
              <a:rPr lang="es-CL" sz="1400" dirty="0" smtClean="0"/>
              <a:t>MODA: 2 hermanos</a:t>
            </a:r>
          </a:p>
          <a:p>
            <a:pPr marL="342900" indent="-342900">
              <a:buAutoNum type="arabicParenR"/>
            </a:pPr>
            <a:r>
              <a:rPr lang="es-CL" sz="1400" dirty="0" smtClean="0"/>
              <a:t>MEDIA: 0X3 + 1X2 + 2X4 + 3X1 + 4X0 + 5X1 =18:11 = 1,6</a:t>
            </a:r>
          </a:p>
          <a:p>
            <a:pPr marL="342900" indent="-342900">
              <a:buAutoNum type="arabicParenR"/>
            </a:pPr>
            <a:r>
              <a:rPr lang="es-CL" sz="1400" dirty="0" smtClean="0"/>
              <a:t>MEDIANA: 2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09" y="179918"/>
            <a:ext cx="2804403" cy="62794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733" y="1817512"/>
            <a:ext cx="7563555" cy="226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42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46526"/>
            <a:ext cx="10515600" cy="5030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400" dirty="0" smtClean="0"/>
              <a:t>A partir de la tabla de frecuencia podemos representarlo en </a:t>
            </a:r>
            <a:r>
              <a:rPr lang="es-CL" sz="1400" dirty="0" err="1" smtClean="0"/>
              <a:t>graficos</a:t>
            </a:r>
            <a:r>
              <a:rPr lang="es-CL" sz="1400" dirty="0" smtClean="0"/>
              <a:t>:</a:t>
            </a:r>
          </a:p>
          <a:p>
            <a:pPr marL="0" indent="0">
              <a:buNone/>
            </a:pPr>
            <a:r>
              <a:rPr lang="es-CL" sz="1400" dirty="0" smtClean="0"/>
              <a:t>Tomando la V y la FA</a:t>
            </a:r>
          </a:p>
          <a:p>
            <a:pPr marL="0" indent="0">
              <a:buNone/>
            </a:pPr>
            <a:endParaRPr lang="es-CL" sz="1400" dirty="0"/>
          </a:p>
          <a:p>
            <a:pPr>
              <a:buFontTx/>
              <a:buChar char="-"/>
            </a:pPr>
            <a:endParaRPr lang="es-CL" sz="1400" dirty="0" smtClean="0"/>
          </a:p>
          <a:p>
            <a:pPr marL="0" indent="0">
              <a:buNone/>
            </a:pPr>
            <a:endParaRPr lang="es-CL" sz="1400" dirty="0" smtClean="0"/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18584"/>
            <a:ext cx="2804403" cy="62794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414344" y="5046035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838200" y="1844314"/>
            <a:ext cx="75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FA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192" y="2215526"/>
            <a:ext cx="6950608" cy="341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4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45066"/>
            <a:ext cx="10515600" cy="5915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>EJEMPLO:</a:t>
            </a:r>
          </a:p>
          <a:p>
            <a:pPr marL="0" indent="0">
              <a:buNone/>
            </a:pPr>
            <a:r>
              <a:rPr lang="es-CL" sz="1700" dirty="0" smtClean="0"/>
              <a:t>Confeccione tablas de frecuencia con su respectivo grafico e indicar las MTC.</a:t>
            </a:r>
          </a:p>
          <a:p>
            <a:pPr marL="0" indent="0">
              <a:buNone/>
            </a:pPr>
            <a:r>
              <a:rPr lang="es-CL" sz="1700" dirty="0" smtClean="0"/>
              <a:t> 1) Variable: Numero de lápices  en los estuches:</a:t>
            </a:r>
          </a:p>
          <a:p>
            <a:pPr marL="0" indent="0">
              <a:buNone/>
            </a:pPr>
            <a:r>
              <a:rPr lang="es-CL" sz="1700" dirty="0" smtClean="0"/>
              <a:t>10 – 12 – 11 – 12- 12- 11 – 13 – 10 – 12 – 11 – 12 – 10 – 11 – 11</a:t>
            </a:r>
          </a:p>
          <a:p>
            <a:pPr marL="0" indent="0">
              <a:buNone/>
            </a:pPr>
            <a:r>
              <a:rPr lang="es-CL" sz="1700" dirty="0" smtClean="0"/>
              <a:t>2) Variable: Numero de alumnos en un curso</a:t>
            </a:r>
          </a:p>
          <a:p>
            <a:pPr marL="0" indent="0">
              <a:buNone/>
            </a:pPr>
            <a:r>
              <a:rPr lang="es-CL" sz="1700" dirty="0" smtClean="0"/>
              <a:t>25 – 28 – 25 – 24 – 26 – 25 – 28 – 25 – 28 – 29 – 30 – 26 – 24 – 25</a:t>
            </a:r>
          </a:p>
          <a:p>
            <a:pPr marL="0" indent="0">
              <a:buNone/>
            </a:pPr>
            <a:r>
              <a:rPr lang="es-CL" sz="1700" dirty="0" smtClean="0"/>
              <a:t> 24 – 26 – 25 – 28 – 25 – 28 – 29 – 30 – 26 – 24 – 25 – 24 – 26 – 28</a:t>
            </a:r>
          </a:p>
          <a:p>
            <a:pPr marL="0" indent="0">
              <a:buNone/>
            </a:pPr>
            <a:r>
              <a:rPr lang="es-CL" sz="1700" dirty="0" smtClean="0"/>
              <a:t>3) Variable: edad de personas que asisten a una reunión::</a:t>
            </a:r>
          </a:p>
          <a:p>
            <a:pPr marL="0" indent="0">
              <a:buNone/>
            </a:pPr>
            <a:r>
              <a:rPr lang="es-CL" sz="1700" dirty="0" smtClean="0"/>
              <a:t>12 – 13 – 12 – 14 – 12 – 12 – 13 – 14  - 15 – 12 – 12 – 13 – 12 – 14</a:t>
            </a:r>
          </a:p>
          <a:p>
            <a:pPr marL="0" indent="0">
              <a:buNone/>
            </a:pPr>
            <a:r>
              <a:rPr lang="es-CL" sz="1700" dirty="0" smtClean="0"/>
              <a:t> 13 – 12 – 14 – 12 – 12 – 13 – 14  - 15 – 12 – 14 – 15 – 12 – 14 – 15</a:t>
            </a:r>
          </a:p>
          <a:p>
            <a:pPr marL="0" indent="0">
              <a:buNone/>
            </a:pPr>
            <a:r>
              <a:rPr lang="es-CL" sz="1700" dirty="0" smtClean="0"/>
              <a:t>12 – 14 – 12 – 12 – 13 – 14  - 15 – 12 – 13 – 14 – 15 – 12 – 14 – 13  </a:t>
            </a:r>
          </a:p>
          <a:p>
            <a:pPr marL="0" indent="0">
              <a:buNone/>
            </a:pPr>
            <a:r>
              <a:rPr lang="es-CL" sz="1700" dirty="0" smtClean="0"/>
              <a:t>4) variable: horas de estudio en cuarentena de un grupo de alumnos.</a:t>
            </a:r>
          </a:p>
          <a:p>
            <a:pPr marL="0" indent="0">
              <a:buNone/>
            </a:pPr>
            <a:r>
              <a:rPr lang="es-CL" sz="1700" dirty="0" smtClean="0"/>
              <a:t>2 – 3 – 1- 2 – 3 – 4  - 1 -  4 – 2 – 1 – 2 – 2 – 3 – 2 – 1 – 2 – 3 – 2 – 1 – 2 </a:t>
            </a:r>
          </a:p>
          <a:p>
            <a:pPr marL="0" indent="0">
              <a:buNone/>
            </a:pPr>
            <a:r>
              <a:rPr lang="es-CL" sz="1700" dirty="0" smtClean="0"/>
              <a:t>1- 2 – 3 – 4  - 1 -  4 – 2 – 1 – 2 – 2 – 3 – 2 – 1 – 2 – 3 – 3 – 2 – 1 – 4 – 5 </a:t>
            </a:r>
          </a:p>
          <a:p>
            <a:pPr marL="0" indent="0">
              <a:buNone/>
            </a:pPr>
            <a:r>
              <a:rPr lang="es-CL" sz="1700" dirty="0"/>
              <a:t>4 – 2 – 1 – 2 – 2 – 3 – 2 – 1 – 2 – 3 – 3 – 2 – 1 – 4 – </a:t>
            </a:r>
            <a:r>
              <a:rPr lang="es-CL" sz="1700" dirty="0" smtClean="0"/>
              <a:t>5 – 2- 1 – 0 – 0 – 1 </a:t>
            </a:r>
          </a:p>
          <a:p>
            <a:pPr marL="0" indent="0">
              <a:buNone/>
            </a:pPr>
            <a:r>
              <a:rPr lang="es-CL" sz="1700"/>
              <a:t>1- 2 – 3 – 4  - 1 -  4 – 2 – 1 – </a:t>
            </a:r>
            <a:r>
              <a:rPr lang="es-CL" sz="1700" smtClean="0"/>
              <a:t>0 – 2 – 0  </a:t>
            </a:r>
            <a:r>
              <a:rPr lang="es-CL" sz="1700"/>
              <a:t>– 2 – 1 – 2 – 3 – 3 – 2 – 1 – 4 – 5 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65" y="202496"/>
            <a:ext cx="2804403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2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01371"/>
            <a:ext cx="10515600" cy="5075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>A partir del siguiente dato confeccionar tabla de frecuencia y sus medidas de tendencia central.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3429"/>
            <a:ext cx="2804403" cy="62794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022" y="2423718"/>
            <a:ext cx="5497689" cy="275563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811911" y="4842933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V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1896533" y="2088444"/>
            <a:ext cx="73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0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20749"/>
            <a:ext cx="10515600" cy="5256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400" dirty="0" smtClean="0"/>
              <a:t>COMPLETE EL SIGUIENTE CUADRO DE EDADES, GRAFIQUE Y ENCUENTRE LAS MEDIDAS DE TENDENCIA CENTRAL.</a:t>
            </a:r>
            <a:endParaRPr lang="en-US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09" y="292807"/>
            <a:ext cx="2804403" cy="62794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089" y="1941690"/>
            <a:ext cx="7619999" cy="26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20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Agrego algunas paginas a revisar de </a:t>
            </a:r>
            <a:r>
              <a:rPr lang="es-CL" dirty="0" err="1" smtClean="0"/>
              <a:t>youtube</a:t>
            </a:r>
            <a:r>
              <a:rPr lang="es-CL" dirty="0" smtClean="0"/>
              <a:t>.</a:t>
            </a:r>
          </a:p>
          <a:p>
            <a:r>
              <a:rPr lang="en-US" u="sng" dirty="0">
                <a:hlinkClick r:id="rId2"/>
              </a:rPr>
              <a:t>https://www.youtube.com/watch?v=0DA7Wtz1ddg</a:t>
            </a:r>
            <a:endParaRPr lang="en-US" dirty="0"/>
          </a:p>
          <a:p>
            <a:r>
              <a:rPr lang="en-US" u="sng" dirty="0">
                <a:hlinkClick r:id="rId3"/>
              </a:rPr>
              <a:t>https://www.youtube.com/watch?v=leotQ32xZQ0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56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933</Words>
  <Application>Microsoft Office PowerPoint</Application>
  <PresentationFormat>Panorámica</PresentationFormat>
  <Paragraphs>71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UNIDAD PENDIENTE 2019 ESTADISTICA Y PROBABILIDADES  8° 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 OPERACIONES CON NUMEROS NEGATIVOS Y POSITIVOS</dc:title>
  <dc:creator>Usuario de Windows</dc:creator>
  <cp:lastModifiedBy>SB</cp:lastModifiedBy>
  <cp:revision>27</cp:revision>
  <dcterms:created xsi:type="dcterms:W3CDTF">2020-03-24T16:25:55Z</dcterms:created>
  <dcterms:modified xsi:type="dcterms:W3CDTF">2020-03-27T16:41:42Z</dcterms:modified>
</cp:coreProperties>
</file>